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321" r:id="rId3"/>
    <p:sldId id="322" r:id="rId4"/>
    <p:sldId id="257" r:id="rId5"/>
    <p:sldId id="259" r:id="rId6"/>
    <p:sldId id="260" r:id="rId7"/>
    <p:sldId id="261" r:id="rId8"/>
    <p:sldId id="271" r:id="rId9"/>
    <p:sldId id="263" r:id="rId10"/>
    <p:sldId id="269" r:id="rId11"/>
    <p:sldId id="267" r:id="rId12"/>
    <p:sldId id="265" r:id="rId13"/>
    <p:sldId id="268" r:id="rId14"/>
    <p:sldId id="270" r:id="rId15"/>
    <p:sldId id="313" r:id="rId16"/>
    <p:sldId id="274" r:id="rId17"/>
    <p:sldId id="276" r:id="rId18"/>
    <p:sldId id="275" r:id="rId19"/>
    <p:sldId id="277" r:id="rId20"/>
    <p:sldId id="323" r:id="rId21"/>
    <p:sldId id="285" r:id="rId22"/>
    <p:sldId id="288" r:id="rId23"/>
    <p:sldId id="295" r:id="rId24"/>
    <p:sldId id="286" r:id="rId25"/>
    <p:sldId id="296" r:id="rId26"/>
    <p:sldId id="297" r:id="rId27"/>
    <p:sldId id="319" r:id="rId28"/>
    <p:sldId id="298" r:id="rId29"/>
    <p:sldId id="299" r:id="rId30"/>
    <p:sldId id="287" r:id="rId31"/>
    <p:sldId id="300" r:id="rId32"/>
    <p:sldId id="302" r:id="rId33"/>
    <p:sldId id="301" r:id="rId34"/>
    <p:sldId id="305" r:id="rId35"/>
    <p:sldId id="306" r:id="rId36"/>
    <p:sldId id="303" r:id="rId37"/>
    <p:sldId id="304" r:id="rId38"/>
    <p:sldId id="320" r:id="rId39"/>
    <p:sldId id="307" r:id="rId40"/>
    <p:sldId id="324" r:id="rId41"/>
    <p:sldId id="325" r:id="rId42"/>
    <p:sldId id="326" r:id="rId43"/>
    <p:sldId id="327" r:id="rId44"/>
    <p:sldId id="328" r:id="rId45"/>
    <p:sldId id="329" r:id="rId46"/>
    <p:sldId id="308" r:id="rId47"/>
    <p:sldId id="309" r:id="rId48"/>
    <p:sldId id="317" r:id="rId49"/>
    <p:sldId id="312" r:id="rId50"/>
    <p:sldId id="331" r:id="rId51"/>
    <p:sldId id="311" r:id="rId52"/>
    <p:sldId id="332" r:id="rId53"/>
    <p:sldId id="330" r:id="rId54"/>
    <p:sldId id="333" r:id="rId55"/>
    <p:sldId id="314" r:id="rId56"/>
    <p:sldId id="283" r:id="rId57"/>
    <p:sldId id="318" r:id="rId58"/>
    <p:sldId id="315" r:id="rId59"/>
    <p:sldId id="316" r:id="rId60"/>
    <p:sldId id="284" r:id="rId61"/>
    <p:sldId id="291" r:id="rId62"/>
    <p:sldId id="292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5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9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7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1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9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1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2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1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2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2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1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2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c.nowcoder.com/" TargetMode="External"/><Relationship Id="rId2" Type="http://schemas.openxmlformats.org/officeDocument/2006/relationships/hyperlink" Target="http://acm.hdu.edu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etcode-cn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8C4BA-A8C8-48A8-80B3-AAA8DCBCD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ICPC</a:t>
            </a:r>
            <a:r>
              <a:rPr lang="zh-CN" altLang="en-US" dirty="0"/>
              <a:t>训练指南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7D6CBA-1848-4260-B6D9-0A48413EB7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----</a:t>
            </a:r>
            <a:r>
              <a:rPr lang="zh-CN" altLang="en-US" dirty="0"/>
              <a:t>武汉大学</a:t>
            </a:r>
            <a:r>
              <a:rPr lang="en-US" altLang="zh-CN" dirty="0"/>
              <a:t>ICPC</a:t>
            </a:r>
            <a:r>
              <a:rPr lang="zh-CN" altLang="en-US" dirty="0"/>
              <a:t>集训队</a:t>
            </a:r>
            <a:r>
              <a:rPr lang="en-US" altLang="zh-CN" dirty="0" smtClean="0"/>
              <a:t>2022</a:t>
            </a:r>
            <a:r>
              <a:rPr lang="zh-CN" altLang="en-US" dirty="0" smtClean="0"/>
              <a:t>年</a:t>
            </a:r>
            <a:r>
              <a:rPr lang="zh-CN" altLang="en-US" dirty="0"/>
              <a:t>寒假</a:t>
            </a:r>
            <a:r>
              <a:rPr lang="zh-CN" altLang="en-US" dirty="0" smtClean="0"/>
              <a:t>集训</a:t>
            </a:r>
            <a:r>
              <a:rPr lang="en-US" altLang="zh-CN" dirty="0" smtClean="0"/>
              <a:t>Day1</a:t>
            </a:r>
            <a:endParaRPr lang="en-US" altLang="zh-CN" dirty="0"/>
          </a:p>
          <a:p>
            <a:pPr algn="r"/>
            <a:r>
              <a:rPr lang="zh-CN" altLang="en-US" dirty="0"/>
              <a:t>谢宇轩</a:t>
            </a:r>
          </a:p>
        </p:txBody>
      </p:sp>
    </p:spTree>
    <p:extLst>
      <p:ext uri="{BB962C8B-B14F-4D97-AF65-F5344CB8AC3E}">
        <p14:creationId xmlns:p14="http://schemas.microsoft.com/office/powerpoint/2010/main" val="240830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C7335-D387-405F-AD9B-EC2137DC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那我怎么样才算通过一个题呢？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7BB56-11D6-4E67-8F20-CA8104083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程序设计</a:t>
            </a:r>
            <a:r>
              <a:rPr lang="zh-CN" altLang="en-US" dirty="0"/>
              <a:t>类竞赛采用的一般是“比对输出结果的方法”。对于每个问题，评测系统会事先设计好“测试数据”，当选手提交代码后，评测系统会将测试数据输入到程序中，再将程序的输出结果与期望结果进行比对，只有完全无误才能通过。</a:t>
            </a:r>
            <a:endParaRPr lang="en-US" altLang="zh-CN" dirty="0"/>
          </a:p>
          <a:p>
            <a:r>
              <a:rPr lang="zh-CN" altLang="en-US" dirty="0"/>
              <a:t>例如，一个题目的要求是输入两个整数，输出它们的和，那么评测系统那边可能就会往你的程序中输入两个整数，再比较你输出的结果与实际上的和。</a:t>
            </a:r>
          </a:p>
        </p:txBody>
      </p:sp>
    </p:spTree>
    <p:extLst>
      <p:ext uri="{BB962C8B-B14F-4D97-AF65-F5344CB8AC3E}">
        <p14:creationId xmlns:p14="http://schemas.microsoft.com/office/powerpoint/2010/main" val="18393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B680A-B208-4100-83D1-FFBD5A81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还有啥？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7859CE-2B0D-44C4-81B2-47EE029D3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滚榜环节</a:t>
            </a:r>
            <a:endParaRPr lang="en-US" altLang="zh-CN" dirty="0"/>
          </a:p>
          <a:p>
            <a:r>
              <a:rPr lang="zh-CN" altLang="en-US" dirty="0"/>
              <a:t>虽然比赛时选手可以实时查看排名，但在比赛的最后一个小时将会进行“封榜”。</a:t>
            </a:r>
            <a:endParaRPr lang="en-US" altLang="zh-CN" dirty="0"/>
          </a:p>
          <a:p>
            <a:r>
              <a:rPr lang="zh-CN" altLang="en-US" dirty="0"/>
              <a:t>在比赛的最后一个小时，选手的提交结果将会只有选手自己能够看到，实时的排行榜将会不再更新。</a:t>
            </a:r>
            <a:endParaRPr lang="en-US" altLang="zh-CN" dirty="0"/>
          </a:p>
          <a:p>
            <a:r>
              <a:rPr lang="zh-CN" altLang="en-US" dirty="0"/>
              <a:t>在颁奖仪式上，将会以“滚榜”的形式，揭晓最后一个小时各队伍是否通过题目。</a:t>
            </a:r>
          </a:p>
        </p:txBody>
      </p:sp>
    </p:spTree>
    <p:extLst>
      <p:ext uri="{BB962C8B-B14F-4D97-AF65-F5344CB8AC3E}">
        <p14:creationId xmlns:p14="http://schemas.microsoft.com/office/powerpoint/2010/main" val="283721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FBE74-4AB5-4717-AF42-61872871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ICPC</a:t>
            </a:r>
            <a:r>
              <a:rPr lang="zh-CN" altLang="en-US" dirty="0"/>
              <a:t>都有啥比赛啊？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4EF492-44A6-483C-B123-D658D90B9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网络赛：网络预选赛，会在每年的</a:t>
            </a:r>
            <a:r>
              <a:rPr lang="en-US" altLang="zh-CN" dirty="0"/>
              <a:t>8</a:t>
            </a:r>
            <a:r>
              <a:rPr lang="zh-CN" altLang="en-US" dirty="0"/>
              <a:t>月底到</a:t>
            </a:r>
            <a:r>
              <a:rPr lang="en-US" altLang="zh-CN" dirty="0"/>
              <a:t>9</a:t>
            </a:r>
            <a:r>
              <a:rPr lang="zh-CN" altLang="en-US" dirty="0"/>
              <a:t>月初举办，相当于是区域赛的预选赛。难度较区域赛简单。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区域赛：正式现场赛，一般在每年的九月底</a:t>
            </a:r>
            <a:r>
              <a:rPr lang="en-US" altLang="zh-CN" dirty="0"/>
              <a:t>-</a:t>
            </a:r>
            <a:r>
              <a:rPr lang="zh-CN" altLang="en-US" dirty="0"/>
              <a:t>十一月底之间的周末举办。也就是各位需要真正准备的赛事。</a:t>
            </a:r>
            <a:endParaRPr lang="en-US" altLang="zh-CN" dirty="0"/>
          </a:p>
          <a:p>
            <a:r>
              <a:rPr lang="en-US" altLang="zh-CN" dirty="0"/>
              <a:t>3. EC-Final</a:t>
            </a:r>
            <a:r>
              <a:rPr lang="zh-CN" altLang="en-US" dirty="0"/>
              <a:t>：</a:t>
            </a:r>
            <a:r>
              <a:rPr lang="en-US" altLang="zh-CN" dirty="0"/>
              <a:t>East China Final</a:t>
            </a:r>
            <a:r>
              <a:rPr lang="zh-CN" altLang="en-US" dirty="0"/>
              <a:t>，可以理解为题目更难，强队云集的一场区域赛，一般举办于</a:t>
            </a:r>
            <a:r>
              <a:rPr lang="en-US" altLang="zh-CN" dirty="0"/>
              <a:t>12</a:t>
            </a:r>
            <a:r>
              <a:rPr lang="zh-CN" altLang="en-US" dirty="0"/>
              <a:t>月中旬，因此很有可能与四六级以及期末考试撞车。</a:t>
            </a:r>
            <a:endParaRPr lang="en-US" altLang="zh-CN" dirty="0"/>
          </a:p>
          <a:p>
            <a:r>
              <a:rPr lang="en-US" altLang="zh-CN" dirty="0"/>
              <a:t>4. World Final</a:t>
            </a:r>
            <a:r>
              <a:rPr lang="zh-CN" altLang="en-US" dirty="0"/>
              <a:t>：世界总决赛，只有在区域赛取得前茅的队伍才有资格前往，代表了</a:t>
            </a:r>
            <a:r>
              <a:rPr lang="en-US" altLang="zh-CN" dirty="0"/>
              <a:t>ICPC</a:t>
            </a:r>
            <a:r>
              <a:rPr lang="zh-CN" altLang="en-US" dirty="0"/>
              <a:t>竞赛的最高荣誉。</a:t>
            </a:r>
          </a:p>
        </p:txBody>
      </p:sp>
    </p:spTree>
    <p:extLst>
      <p:ext uri="{BB962C8B-B14F-4D97-AF65-F5344CB8AC3E}">
        <p14:creationId xmlns:p14="http://schemas.microsoft.com/office/powerpoint/2010/main" val="15339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3C8C8-9518-4C5E-9E17-02A03281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ICPC</a:t>
            </a:r>
            <a:r>
              <a:rPr lang="zh-CN" altLang="en-US" dirty="0"/>
              <a:t>我还可以参加啥比赛啊？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4BFD8-0DBD-4AC0-A1A2-A0D07C209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程序设计类竞赛都是相通的，所以经过</a:t>
            </a:r>
            <a:r>
              <a:rPr lang="en-US" altLang="zh-CN" dirty="0"/>
              <a:t>ICPC</a:t>
            </a:r>
            <a:r>
              <a:rPr lang="zh-CN" altLang="en-US" dirty="0"/>
              <a:t>竞赛等算法与程序设计竞赛的集训，就也具备了参加其它程序设计类竞赛的实力。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456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3C8C8-9518-4C5E-9E17-02A03281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ICPC</a:t>
            </a:r>
            <a:r>
              <a:rPr lang="zh-CN" altLang="en-US" dirty="0"/>
              <a:t>我还可以参加啥比赛啊？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4BFD8-0DBD-4AC0-A1A2-A0D07C209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中国大学生程序设计竞赛（</a:t>
            </a:r>
            <a:r>
              <a:rPr lang="en-US" altLang="zh-CN" dirty="0"/>
              <a:t>CCPC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CCPC</a:t>
            </a:r>
            <a:r>
              <a:rPr lang="zh-CN" altLang="en-US" dirty="0"/>
              <a:t>的规则，赛制，比赛时间，与</a:t>
            </a:r>
            <a:r>
              <a:rPr lang="en-US" altLang="zh-CN" dirty="0"/>
              <a:t>ICPC</a:t>
            </a:r>
            <a:r>
              <a:rPr lang="zh-CN" altLang="en-US" dirty="0"/>
              <a:t>完全相同，只不过是由</a:t>
            </a:r>
            <a:r>
              <a:rPr lang="en-US" altLang="zh-CN" dirty="0"/>
              <a:t>CCPC</a:t>
            </a:r>
            <a:r>
              <a:rPr lang="zh-CN" altLang="en-US" dirty="0"/>
              <a:t>组委会主办。</a:t>
            </a:r>
            <a:endParaRPr lang="en-US" altLang="zh-CN" dirty="0"/>
          </a:p>
          <a:p>
            <a:r>
              <a:rPr lang="zh-CN" altLang="en-US" dirty="0"/>
              <a:t>虽然是中国人主办的比赛，但题面依旧是英文题面哦。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46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E558E-22F1-4543-8692-C48333DD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ICPC</a:t>
            </a:r>
            <a:r>
              <a:rPr lang="zh-CN" altLang="en-US" dirty="0"/>
              <a:t>我还可以参加啥比赛啊？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0D8CA-5990-4919-A3CC-DCBE66E9D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蓝桥</a:t>
            </a:r>
            <a:r>
              <a:rPr lang="zh-CN" altLang="en-US" dirty="0" smtClean="0"/>
              <a:t>杯</a:t>
            </a:r>
            <a:endParaRPr lang="en-US" altLang="zh-CN" strike="sngStrike" dirty="0"/>
          </a:p>
          <a:p>
            <a:r>
              <a:rPr lang="zh-CN" altLang="en-US" dirty="0"/>
              <a:t>程序设计天梯</a:t>
            </a:r>
            <a:r>
              <a:rPr lang="zh-CN" altLang="en-US" dirty="0" smtClean="0"/>
              <a:t>赛</a:t>
            </a:r>
            <a:endParaRPr lang="en-US" altLang="zh-CN" dirty="0" smtClean="0"/>
          </a:p>
          <a:p>
            <a:r>
              <a:rPr lang="en-US" altLang="zh-CN" dirty="0" smtClean="0"/>
              <a:t>CSP/CCSP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04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3C8C8-9518-4C5E-9E17-02A03281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ICPC</a:t>
            </a:r>
            <a:r>
              <a:rPr lang="zh-CN" altLang="en-US" dirty="0"/>
              <a:t>我还可以参加啥比赛啊？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4BFD8-0DBD-4AC0-A1A2-A0D07C209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其它</a:t>
            </a:r>
            <a:r>
              <a:rPr lang="en-US" altLang="zh-CN" dirty="0"/>
              <a:t>ICPC</a:t>
            </a:r>
            <a:r>
              <a:rPr lang="zh-CN" altLang="en-US" dirty="0"/>
              <a:t>赛制的比赛</a:t>
            </a:r>
            <a:endParaRPr lang="en-US" altLang="zh-CN" dirty="0"/>
          </a:p>
          <a:p>
            <a:r>
              <a:rPr lang="en-US" altLang="zh-CN" dirty="0"/>
              <a:t>ICPC</a:t>
            </a:r>
            <a:r>
              <a:rPr lang="zh-CN" altLang="en-US" dirty="0"/>
              <a:t>全国邀请赛：一般举办在每年的上半年，</a:t>
            </a:r>
            <a:r>
              <a:rPr lang="en-US" altLang="zh-CN" dirty="0"/>
              <a:t>5</a:t>
            </a:r>
            <a:r>
              <a:rPr lang="zh-CN" altLang="en-US" dirty="0"/>
              <a:t>月左右。难度略低于区域赛，奖的含金量比区域赛低得多。但能让你对你的实力在与全国选手的竞技中得到测试，</a:t>
            </a:r>
            <a:r>
              <a:rPr lang="en-US" altLang="zh-CN" dirty="0"/>
              <a:t>EC-Final</a:t>
            </a:r>
            <a:r>
              <a:rPr lang="zh-CN" altLang="en-US" dirty="0"/>
              <a:t>的参赛名额</a:t>
            </a:r>
            <a:r>
              <a:rPr lang="zh-CN" altLang="en-US" dirty="0" smtClean="0"/>
              <a:t>也取决于</a:t>
            </a:r>
            <a:r>
              <a:rPr lang="zh-CN" altLang="en-US" dirty="0"/>
              <a:t>邀请赛的成绩。</a:t>
            </a:r>
            <a:endParaRPr lang="en-US" altLang="zh-CN" dirty="0"/>
          </a:p>
          <a:p>
            <a:r>
              <a:rPr lang="zh-CN" altLang="en-US" dirty="0"/>
              <a:t>各高校校赛：</a:t>
            </a:r>
            <a:r>
              <a:rPr lang="zh-CN" altLang="en-US" dirty="0" smtClean="0"/>
              <a:t>一般在</a:t>
            </a:r>
            <a:r>
              <a:rPr lang="zh-CN" altLang="en-US" dirty="0"/>
              <a:t>上半年举办。</a:t>
            </a:r>
            <a:r>
              <a:rPr lang="zh-CN" altLang="en-US" dirty="0"/>
              <a:t>湖北地区的部分高校（华科，华师，当然也有武大）会在这个时间段举办校级的程序设计竞赛，你将有机会与湖北地区的选手同台竞技，反正离得近，打着玩嘛。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007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47426-9632-407E-BB81-AE6FCDC2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ICPC</a:t>
            </a:r>
            <a:r>
              <a:rPr lang="zh-CN" altLang="en-US" dirty="0"/>
              <a:t>好处都有啥？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E60720-0270-4173-89EB-1677E14EE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奖项的含金量</a:t>
            </a:r>
            <a:endParaRPr lang="en-US" altLang="zh-CN" dirty="0"/>
          </a:p>
          <a:p>
            <a:r>
              <a:rPr lang="zh-CN" altLang="en-US" dirty="0"/>
              <a:t>评选奖学金时很关键的活动分</a:t>
            </a:r>
            <a:endParaRPr lang="en-US" altLang="zh-CN" dirty="0"/>
          </a:p>
          <a:p>
            <a:r>
              <a:rPr lang="zh-CN" altLang="en-US" dirty="0"/>
              <a:t>保研时的科研分加成，如果能在</a:t>
            </a:r>
            <a:r>
              <a:rPr lang="en-US" altLang="zh-CN" dirty="0" smtClean="0"/>
              <a:t>ICPC</a:t>
            </a:r>
            <a:r>
              <a:rPr lang="zh-CN" altLang="en-US" dirty="0" smtClean="0"/>
              <a:t>等程序设计类赛事</a:t>
            </a:r>
            <a:r>
              <a:rPr lang="zh-CN" altLang="en-US" dirty="0"/>
              <a:t>中</a:t>
            </a:r>
            <a:r>
              <a:rPr lang="zh-CN" altLang="en-US" dirty="0" smtClean="0"/>
              <a:t>获得奖项，</a:t>
            </a:r>
            <a:r>
              <a:rPr lang="zh-CN" altLang="en-US" dirty="0"/>
              <a:t>且没有挂科等影响因素，是可以直接获得保研的。</a:t>
            </a:r>
            <a:endParaRPr lang="en-US" altLang="zh-CN" dirty="0"/>
          </a:p>
          <a:p>
            <a:r>
              <a:rPr lang="zh-CN" altLang="en-US" dirty="0"/>
              <a:t>就业时的认可度高，作为学科竞赛履历有相当的含金量。</a:t>
            </a:r>
          </a:p>
        </p:txBody>
      </p:sp>
    </p:spTree>
    <p:extLst>
      <p:ext uri="{BB962C8B-B14F-4D97-AF65-F5344CB8AC3E}">
        <p14:creationId xmlns:p14="http://schemas.microsoft.com/office/powerpoint/2010/main" val="2243024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47426-9632-407E-BB81-AE6FCDC2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ICPC</a:t>
            </a:r>
            <a:r>
              <a:rPr lang="zh-CN" altLang="en-US" dirty="0"/>
              <a:t>好处都有啥？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E60720-0270-4173-89EB-1677E14EE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提高代码能力</a:t>
            </a:r>
            <a:endParaRPr lang="en-US" altLang="zh-CN" dirty="0"/>
          </a:p>
          <a:p>
            <a:r>
              <a:rPr lang="zh-CN" altLang="en-US" dirty="0"/>
              <a:t>我们在大学阶段会学到很多知识，但来自书本的知识是远远不够的，想要成为一名合格的程序员，或者能够做到写代码信手拈来，就必须提高自己的代码能力。</a:t>
            </a:r>
            <a:endParaRPr lang="en-US" altLang="zh-CN" dirty="0"/>
          </a:p>
          <a:p>
            <a:r>
              <a:rPr lang="zh-CN" altLang="en-US" dirty="0"/>
              <a:t>提高代码能力的途径中，参加程序设计类竞赛无疑是最直接的一种方式，通过学习更多的算法，数据结构，通过反复地做练习，自然能够变得更加熟练。</a:t>
            </a:r>
          </a:p>
        </p:txBody>
      </p:sp>
    </p:spTree>
    <p:extLst>
      <p:ext uri="{BB962C8B-B14F-4D97-AF65-F5344CB8AC3E}">
        <p14:creationId xmlns:p14="http://schemas.microsoft.com/office/powerpoint/2010/main" val="1084924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47426-9632-407E-BB81-AE6FCDC2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ICPC</a:t>
            </a:r>
            <a:r>
              <a:rPr lang="zh-CN" altLang="en-US" dirty="0"/>
              <a:t>好处都有啥？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E60720-0270-4173-89EB-1677E14EE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不一样的大学生活</a:t>
            </a:r>
            <a:endParaRPr lang="en-US" altLang="zh-CN" dirty="0"/>
          </a:p>
          <a:p>
            <a:r>
              <a:rPr lang="zh-CN" altLang="en-US" dirty="0"/>
              <a:t>拥有前往全国各地参加比赛（公费旅游）的机会</a:t>
            </a:r>
            <a:endParaRPr lang="en-US" altLang="zh-CN" dirty="0"/>
          </a:p>
          <a:p>
            <a:r>
              <a:rPr lang="zh-CN" altLang="en-US" dirty="0"/>
              <a:t>拥有其他人在本科阶段课程学不到的黑科技</a:t>
            </a:r>
            <a:endParaRPr lang="en-US" altLang="zh-CN" dirty="0"/>
          </a:p>
          <a:p>
            <a:r>
              <a:rPr lang="zh-CN" altLang="en-US" dirty="0"/>
              <a:t>拥有一件值得为之努力奋斗的事业</a:t>
            </a:r>
            <a:endParaRPr lang="en-US" altLang="zh-CN" dirty="0"/>
          </a:p>
          <a:p>
            <a:r>
              <a:rPr lang="zh-CN" altLang="en-US" dirty="0"/>
              <a:t>拥有一段难忘的回忆</a:t>
            </a:r>
          </a:p>
        </p:txBody>
      </p:sp>
    </p:spTree>
    <p:extLst>
      <p:ext uri="{BB962C8B-B14F-4D97-AF65-F5344CB8AC3E}">
        <p14:creationId xmlns:p14="http://schemas.microsoft.com/office/powerpoint/2010/main" val="173073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内容板块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ICPC</a:t>
            </a:r>
            <a:r>
              <a:rPr lang="zh-CN" altLang="en-US" dirty="0" smtClean="0"/>
              <a:t>比赛简介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学习资源推荐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训练、比赛经验分享</a:t>
            </a:r>
            <a:endParaRPr lang="en-US" altLang="zh-CN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集训队选拔方案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7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8C4BA-A8C8-48A8-80B3-AAA8DCBCD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学习资源推荐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9848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11A5C-8B8D-484E-8631-F3BCABE2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萌新疑问：我该如何练习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6320E-EEB2-4323-AEBB-3080CDD0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入门阶段：选择一本合适的入门教材，利用好网上的博客题解、</a:t>
            </a:r>
            <a:r>
              <a:rPr lang="en-US" altLang="zh-CN" dirty="0"/>
              <a:t>OJ</a:t>
            </a:r>
            <a:r>
              <a:rPr lang="zh-CN" altLang="en-US" dirty="0"/>
              <a:t>题库等资源，进行学习知识点</a:t>
            </a:r>
            <a:r>
              <a:rPr lang="en-US" altLang="zh-CN" dirty="0"/>
              <a:t>-</a:t>
            </a:r>
            <a:r>
              <a:rPr lang="zh-CN" altLang="en-US" dirty="0"/>
              <a:t>刷题的配套练习。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9046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11A5C-8B8D-484E-8631-F3BCABE2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如何选择入门书籍？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6320E-EEB2-4323-AEBB-3080CDD0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推荐书目：</a:t>
            </a:r>
            <a:endParaRPr lang="en-US" altLang="zh-CN" dirty="0"/>
          </a:p>
          <a:p>
            <a:r>
              <a:rPr lang="en-US" altLang="zh-CN" strike="sngStrike" dirty="0"/>
              <a:t>《</a:t>
            </a:r>
            <a:r>
              <a:rPr lang="zh-CN" altLang="en-US" strike="sngStrike" dirty="0"/>
              <a:t>算法导论</a:t>
            </a:r>
            <a:r>
              <a:rPr lang="en-US" altLang="zh-CN" strike="sngStrike" dirty="0"/>
              <a:t>》</a:t>
            </a:r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深入浅出程序设计竞赛</a:t>
            </a:r>
            <a:r>
              <a:rPr lang="en-US" altLang="zh-CN" dirty="0" smtClean="0"/>
              <a:t>》</a:t>
            </a:r>
            <a:r>
              <a:rPr lang="zh-CN" altLang="en-US" smtClean="0"/>
              <a:t>：是洛谷网组织编著的一本入门教材，讲解非常详细，配套练习完善，质量很高。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挑战程序设计竞赛</a:t>
            </a:r>
            <a:r>
              <a:rPr lang="en-US" altLang="zh-CN" dirty="0"/>
              <a:t>》</a:t>
            </a:r>
            <a:r>
              <a:rPr lang="zh-CN" altLang="en-US" dirty="0"/>
              <a:t>：业界称白书，也是著名的教材。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16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B9B69-E6B4-4A37-B0EC-2377A313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如何选择入门书籍？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0FDDB-6DBE-4EB9-B78C-4E4BB18A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784A74-8F9A-4A6A-83B5-70BAB76C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86" y="2634977"/>
            <a:ext cx="2597292" cy="36438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057B34-0B9F-453C-A5D3-509E9B9DD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7" y="2634977"/>
            <a:ext cx="2551366" cy="36438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6663E4-8934-4497-BC6B-D45EA76A6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55" y="2631910"/>
            <a:ext cx="2678258" cy="364688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1F7835E-C245-48A7-A29E-E1F7C72730C1}"/>
              </a:ext>
            </a:extLst>
          </p:cNvPr>
          <p:cNvCxnSpPr/>
          <p:nvPr/>
        </p:nvCxnSpPr>
        <p:spPr>
          <a:xfrm>
            <a:off x="167746" y="2634977"/>
            <a:ext cx="2525607" cy="36468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F0B60-4175-4D3D-88B7-E2504A64B2CA}"/>
              </a:ext>
            </a:extLst>
          </p:cNvPr>
          <p:cNvCxnSpPr/>
          <p:nvPr/>
        </p:nvCxnSpPr>
        <p:spPr>
          <a:xfrm flipH="1">
            <a:off x="167746" y="2634977"/>
            <a:ext cx="2525607" cy="3643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87" y="2652200"/>
            <a:ext cx="2982213" cy="37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5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11A5C-8B8D-484E-8631-F3BCABE2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OJ</a:t>
            </a:r>
            <a:r>
              <a:rPr lang="zh-CN" altLang="en-US" dirty="0" smtClean="0"/>
              <a:t>推荐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6320E-EEB2-4323-AEBB-3080CDD0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推荐题库：</a:t>
            </a:r>
            <a:endParaRPr lang="en-US" altLang="zh-CN" dirty="0"/>
          </a:p>
          <a:p>
            <a:r>
              <a:rPr lang="en-US" altLang="zh-CN" dirty="0" smtClean="0"/>
              <a:t>luogu.com.cn </a:t>
            </a:r>
            <a:r>
              <a:rPr lang="en-US" altLang="zh-CN" dirty="0"/>
              <a:t>:</a:t>
            </a:r>
            <a:r>
              <a:rPr lang="zh-CN" altLang="en-US" dirty="0"/>
              <a:t>洛谷，是国内比较著名的题库。里面包括了各类难度的程序设计问题。</a:t>
            </a:r>
            <a:endParaRPr lang="en-US" altLang="zh-CN" dirty="0"/>
          </a:p>
          <a:p>
            <a:r>
              <a:rPr lang="zh-CN" altLang="en-US" dirty="0"/>
              <a:t>可以根据自己的实际能力，以及需要练习的题目类型，选择自己想要的题目。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052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325A6-6FCC-4A62-88CF-9CC704A2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5B0D1-DD7D-4231-9B7B-C705295E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7C85A8-FC5A-4523-8BE0-704F87F30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119"/>
            <a:ext cx="9144000" cy="55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3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FFC98-15C6-49D7-8931-E5E1DAF4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善用搜索功能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1B46B-C35D-4FA7-ABA3-C5B5F5BC4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22D239-2FB6-486A-BE58-FFD1AFC7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58" y="2638045"/>
            <a:ext cx="6208283" cy="35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0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B748A-FD9C-4B56-A5E5-48131129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44ACA6-6BD0-4E03-BECF-0BB5D10C0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757015-8D37-4C8C-B9DD-C48EB65D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876"/>
            <a:ext cx="9144000" cy="57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23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10C08-1371-4E93-B2CB-C80DA4B2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6AA15-D7B4-47F1-ABFF-689B33564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29FDEC-4F26-4913-BC0F-85EBC4BB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29" y="0"/>
            <a:ext cx="7358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8C4BA-A8C8-48A8-80B3-AAA8DCBCD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ICPC</a:t>
            </a:r>
            <a:r>
              <a:rPr lang="zh-CN" altLang="en-US" dirty="0" smtClean="0"/>
              <a:t>比赛简介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3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11A5C-8B8D-484E-8631-F3BCABE2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OJ</a:t>
            </a:r>
            <a:r>
              <a:rPr lang="zh-CN" altLang="en-US" dirty="0"/>
              <a:t>推荐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6320E-EEB2-4323-AEBB-3080CDD0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推荐题库：</a:t>
            </a:r>
            <a:endParaRPr lang="en-US" altLang="zh-CN" dirty="0"/>
          </a:p>
          <a:p>
            <a:r>
              <a:rPr lang="en-US" altLang="zh-CN" dirty="0"/>
              <a:t>codeforces.com</a:t>
            </a:r>
            <a:r>
              <a:rPr lang="zh-CN" altLang="en-US" dirty="0"/>
              <a:t>：简称</a:t>
            </a:r>
            <a:r>
              <a:rPr lang="en-US" altLang="zh-CN" dirty="0"/>
              <a:t>CF</a:t>
            </a:r>
            <a:r>
              <a:rPr lang="zh-CN" altLang="en-US" dirty="0"/>
              <a:t>，是北方大国开的一个网站（故又称</a:t>
            </a:r>
            <a:r>
              <a:rPr lang="en-US" altLang="zh-CN" dirty="0"/>
              <a:t>CF</a:t>
            </a:r>
            <a:r>
              <a:rPr lang="zh-CN" altLang="en-US" dirty="0"/>
              <a:t>俄服）</a:t>
            </a:r>
            <a:endParaRPr lang="en-US" altLang="zh-CN" dirty="0"/>
          </a:p>
          <a:p>
            <a:r>
              <a:rPr lang="zh-CN" altLang="en-US" dirty="0"/>
              <a:t>这个网站会不定期地举办比赛，但比赛一般都在深夜进行。参加比赛的表现会通过“</a:t>
            </a:r>
            <a:r>
              <a:rPr lang="en-US" altLang="zh-CN" dirty="0"/>
              <a:t>Rating</a:t>
            </a:r>
            <a:r>
              <a:rPr lang="zh-CN" altLang="en-US" dirty="0"/>
              <a:t>”值来表现，</a:t>
            </a:r>
            <a:r>
              <a:rPr lang="en-US" altLang="zh-CN" dirty="0"/>
              <a:t>Rating</a:t>
            </a:r>
            <a:r>
              <a:rPr lang="zh-CN" altLang="en-US" dirty="0"/>
              <a:t>越高，表示你的实力越强。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606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81ED3-1A77-4750-8E91-B0B4661C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AC6F0B-D221-4466-9954-C69A4B51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F592A7-FE65-4D19-9706-049A7BD8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235"/>
            <a:ext cx="9144000" cy="583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E7FDA-CC13-467C-8556-26E51441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</a:t>
            </a:r>
            <a:r>
              <a:rPr lang="zh-CN" altLang="en-US" dirty="0"/>
              <a:t>的比赛系统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8AB06-E8AC-4740-9BA0-FFADCBBCD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4C8025-8AAB-49E0-8361-181E61DF0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02"/>
          <a:stretch/>
        </p:blipFill>
        <p:spPr>
          <a:xfrm>
            <a:off x="0" y="2498043"/>
            <a:ext cx="9144000" cy="38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370AA-FDD7-4249-9797-A983F019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</a:t>
            </a:r>
            <a:r>
              <a:rPr lang="zh-CN" altLang="en-US" dirty="0"/>
              <a:t>的比赛系统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5BCBCD-0ADB-40E3-B111-FAA1CF696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62E4F6-65C9-4DC2-AD92-D20002B2C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4441"/>
            <a:ext cx="9144000" cy="3689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341ED7-0500-41EF-B623-CA1E2B3A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7311"/>
            <a:ext cx="9144000" cy="3648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343C49-0742-4158-8CD7-73344CBC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64" y="3429000"/>
            <a:ext cx="3055885" cy="13259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7A02E5-9336-4126-A869-9B06CEABD6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666" b="36617"/>
          <a:stretch/>
        </p:blipFill>
        <p:spPr>
          <a:xfrm>
            <a:off x="4337002" y="3171548"/>
            <a:ext cx="4629445" cy="18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4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B372F-CA3D-405A-9A11-93E790F5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</a:t>
            </a:r>
            <a:r>
              <a:rPr lang="zh-CN" altLang="en-US" dirty="0"/>
              <a:t>的比赛系统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1504C-99D2-4BD4-9C95-C4D14FF81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4"/>
            <a:ext cx="5937755" cy="3869287"/>
          </a:xfrm>
        </p:spPr>
        <p:txBody>
          <a:bodyPr>
            <a:normAutofit/>
          </a:bodyPr>
          <a:lstStyle/>
          <a:p>
            <a:r>
              <a:rPr lang="en-US" altLang="zh-CN" dirty="0"/>
              <a:t>CF</a:t>
            </a:r>
            <a:r>
              <a:rPr lang="zh-CN" altLang="en-US" dirty="0"/>
              <a:t>的比赛分为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Division</a:t>
            </a:r>
            <a:r>
              <a:rPr lang="zh-CN" altLang="en-US" dirty="0"/>
              <a:t>，分别是</a:t>
            </a:r>
            <a:r>
              <a:rPr lang="en-US" altLang="zh-CN" dirty="0"/>
              <a:t>Div.1, Div.2, Div.3.</a:t>
            </a:r>
          </a:p>
          <a:p>
            <a:r>
              <a:rPr lang="en-US" altLang="zh-CN" dirty="0"/>
              <a:t>Div.3</a:t>
            </a:r>
            <a:r>
              <a:rPr lang="zh-CN" altLang="en-US" dirty="0"/>
              <a:t>的</a:t>
            </a:r>
            <a:r>
              <a:rPr lang="en-US" altLang="zh-CN" dirty="0"/>
              <a:t>rating</a:t>
            </a:r>
            <a:r>
              <a:rPr lang="zh-CN" altLang="en-US" dirty="0"/>
              <a:t>范围是</a:t>
            </a:r>
            <a:r>
              <a:rPr lang="en-US" altLang="zh-CN" dirty="0"/>
              <a:t>0~1600</a:t>
            </a:r>
            <a:r>
              <a:rPr lang="zh-CN" altLang="en-US" dirty="0"/>
              <a:t>，大部分的题目都只需要最基础的算法和数学知识，连数据结构都不经常出现。</a:t>
            </a:r>
            <a:endParaRPr lang="en-US" altLang="zh-CN" dirty="0"/>
          </a:p>
          <a:p>
            <a:r>
              <a:rPr lang="en-US" altLang="zh-CN" dirty="0"/>
              <a:t>Div.2</a:t>
            </a:r>
            <a:r>
              <a:rPr lang="zh-CN" altLang="en-US" dirty="0"/>
              <a:t>的</a:t>
            </a:r>
            <a:r>
              <a:rPr lang="en-US" altLang="zh-CN" dirty="0"/>
              <a:t>rating</a:t>
            </a:r>
            <a:r>
              <a:rPr lang="zh-CN" altLang="en-US" dirty="0"/>
              <a:t>范围是</a:t>
            </a:r>
            <a:r>
              <a:rPr lang="en-US" altLang="zh-CN" dirty="0"/>
              <a:t>0~1900(2100)</a:t>
            </a:r>
            <a:r>
              <a:rPr lang="zh-CN" altLang="en-US" dirty="0"/>
              <a:t>。</a:t>
            </a:r>
            <a:r>
              <a:rPr lang="en-US" altLang="zh-CN" dirty="0"/>
              <a:t>A,B</a:t>
            </a:r>
            <a:r>
              <a:rPr lang="zh-CN" altLang="en-US" dirty="0"/>
              <a:t>题通常比较简单，但也需要观察出问题的一些特殊性质。从</a:t>
            </a:r>
            <a:r>
              <a:rPr lang="en-US" altLang="zh-CN" dirty="0"/>
              <a:t>C</a:t>
            </a:r>
            <a:r>
              <a:rPr lang="zh-CN" altLang="en-US" dirty="0"/>
              <a:t>题开始难度会逐渐增大，注重考查一些进阶的算法和数据结构。最后的</a:t>
            </a:r>
            <a:r>
              <a:rPr lang="en-US" altLang="zh-CN" dirty="0"/>
              <a:t>E(F)</a:t>
            </a:r>
            <a:r>
              <a:rPr lang="zh-CN" altLang="en-US" dirty="0"/>
              <a:t>题难度会再上一个档次，能做出的话基本有达到</a:t>
            </a:r>
            <a:r>
              <a:rPr lang="en-US" altLang="zh-CN" dirty="0"/>
              <a:t>Div.1</a:t>
            </a:r>
            <a:r>
              <a:rPr lang="zh-CN" altLang="en-US" dirty="0"/>
              <a:t>的水平。</a:t>
            </a:r>
            <a:endParaRPr lang="en-US" altLang="zh-CN" dirty="0"/>
          </a:p>
          <a:p>
            <a:r>
              <a:rPr lang="zh-CN" altLang="en-US" dirty="0"/>
              <a:t>刚注册的新账号初始</a:t>
            </a:r>
            <a:r>
              <a:rPr lang="en-US" altLang="zh-CN" dirty="0"/>
              <a:t>rating</a:t>
            </a:r>
            <a:r>
              <a:rPr lang="zh-CN" altLang="en-US" dirty="0" smtClean="0"/>
              <a:t>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</a:t>
            </a:r>
            <a:r>
              <a:rPr lang="zh-CN" altLang="en-US" dirty="0"/>
              <a:t>可以参加</a:t>
            </a:r>
            <a:r>
              <a:rPr lang="en-US" altLang="zh-CN" dirty="0"/>
              <a:t>Div.2</a:t>
            </a:r>
            <a:r>
              <a:rPr lang="zh-CN" altLang="en-US" dirty="0"/>
              <a:t>和</a:t>
            </a:r>
            <a:r>
              <a:rPr lang="en-US" altLang="zh-CN" dirty="0"/>
              <a:t>Div.3</a:t>
            </a:r>
            <a:r>
              <a:rPr lang="zh-CN" altLang="en-US" dirty="0"/>
              <a:t>。一般有</a:t>
            </a:r>
            <a:r>
              <a:rPr lang="en-US" altLang="zh-CN" dirty="0"/>
              <a:t>Div.3</a:t>
            </a:r>
            <a:r>
              <a:rPr lang="zh-CN" altLang="en-US" dirty="0"/>
              <a:t>能做出</a:t>
            </a:r>
            <a:r>
              <a:rPr lang="en-US" altLang="zh-CN" dirty="0"/>
              <a:t>5~6</a:t>
            </a:r>
            <a:r>
              <a:rPr lang="zh-CN" altLang="en-US" dirty="0"/>
              <a:t>题，</a:t>
            </a:r>
            <a:r>
              <a:rPr lang="en-US" altLang="zh-CN" dirty="0"/>
              <a:t>Div.2</a:t>
            </a:r>
            <a:r>
              <a:rPr lang="zh-CN" altLang="en-US" dirty="0"/>
              <a:t>能较稳定做出</a:t>
            </a:r>
            <a:r>
              <a:rPr lang="en-US" altLang="zh-CN" dirty="0"/>
              <a:t>C</a:t>
            </a:r>
            <a:r>
              <a:rPr lang="zh-CN" altLang="en-US" dirty="0"/>
              <a:t>题，偶尔能尝试</a:t>
            </a:r>
            <a:r>
              <a:rPr lang="en-US" altLang="zh-CN" dirty="0"/>
              <a:t>D</a:t>
            </a:r>
            <a:r>
              <a:rPr lang="zh-CN" altLang="en-US" dirty="0"/>
              <a:t>题的水平的话，就有冲击区域赛奖牌的希望。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6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5F3F8-5D91-4EEF-B1CF-EB8BF865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</a:t>
            </a:r>
            <a:r>
              <a:rPr lang="zh-CN" altLang="en-US" dirty="0"/>
              <a:t>的比赛系统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098B8-62FC-4EA0-BAF0-0B829D0A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Div.1</a:t>
            </a:r>
            <a:r>
              <a:rPr lang="zh-CN" altLang="en-US" dirty="0"/>
              <a:t>的</a:t>
            </a:r>
            <a:r>
              <a:rPr lang="en-US" altLang="zh-CN" dirty="0"/>
              <a:t>rating</a:t>
            </a:r>
            <a:r>
              <a:rPr lang="zh-CN" altLang="en-US" dirty="0"/>
              <a:t>范围是</a:t>
            </a:r>
            <a:r>
              <a:rPr lang="en-US" altLang="zh-CN" dirty="0"/>
              <a:t>1900(2100)~+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∞，可以说是跟世界上的顶级选手比同一套题同台竞技了。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个人觉得想要达到区域赛中稳定取得银奖的水平，队伍中的主代码手要基本能进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Div.1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如果要冲击金奖则至少需要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2100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分水平。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67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F4381-1858-4AE8-92C3-5959E076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</a:t>
            </a:r>
            <a:r>
              <a:rPr lang="zh-CN" altLang="en-US" dirty="0"/>
              <a:t>的个人界面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A95C7F-7A15-4F44-90EC-CE6B84C4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66" y="2460784"/>
            <a:ext cx="9172166" cy="37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571D2-C82E-4D0A-B8F4-D9DDC13D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</a:t>
            </a:r>
            <a:r>
              <a:rPr lang="zh-CN" altLang="en-US" dirty="0"/>
              <a:t>的个人界面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D84E-3668-469A-A9CD-432CCE2A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80C8D1-0C0F-45E1-B3E3-566DC70DF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2395"/>
            <a:ext cx="9144000" cy="31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7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>
                <a:latin typeface="Consolas" panose="020B0609020204030204" pitchFamily="49" charset="0"/>
              </a:rPr>
              <a:t>CF::Gym</a:t>
            </a:r>
            <a:endParaRPr lang="zh-CN" altLang="en-US" cap="none" dirty="0">
              <a:latin typeface="Consolas" panose="020B0609020204030204" pitchFamily="49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提供了大量世界范围内的</a:t>
            </a:r>
            <a:r>
              <a:rPr lang="en-US" altLang="zh-CN" dirty="0" smtClean="0"/>
              <a:t>XCPC</a:t>
            </a:r>
            <a:r>
              <a:rPr lang="zh-CN" altLang="en-US" dirty="0" smtClean="0"/>
              <a:t>类比赛真题，且均支持</a:t>
            </a:r>
            <a:r>
              <a:rPr lang="en-US" altLang="zh-CN" dirty="0" smtClean="0"/>
              <a:t>VP</a:t>
            </a:r>
            <a:r>
              <a:rPr lang="zh-CN" altLang="en-US" dirty="0" smtClean="0"/>
              <a:t>，推荐组队训练。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2944"/>
            <a:ext cx="9147563" cy="2644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565" y="4246379"/>
            <a:ext cx="3490262" cy="14936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" y="3881027"/>
            <a:ext cx="9144000" cy="22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8A2B9-F265-4AC5-99CC-AE6EFEF0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  <a:r>
              <a:rPr lang="en-US" altLang="zh-CN" dirty="0"/>
              <a:t>OJ</a:t>
            </a:r>
            <a:r>
              <a:rPr lang="zh-CN" altLang="en-US" dirty="0"/>
              <a:t>推荐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4E533-E345-4959-8786-81175C9FC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5937755" cy="3956535"/>
          </a:xfrm>
        </p:spPr>
        <p:txBody>
          <a:bodyPr/>
          <a:lstStyle/>
          <a:p>
            <a:r>
              <a:rPr lang="zh-CN" altLang="en-US" strike="sngStrike" dirty="0"/>
              <a:t>杭电</a:t>
            </a:r>
            <a:r>
              <a:rPr lang="en-US" altLang="zh-CN" strike="sngStrike" dirty="0"/>
              <a:t>OJ</a:t>
            </a:r>
            <a:r>
              <a:rPr lang="zh-CN" altLang="en-US" strike="sngStrike" dirty="0"/>
              <a:t>，海量题库</a:t>
            </a:r>
            <a:r>
              <a:rPr lang="en-US" altLang="zh-CN" strike="sngStrike" dirty="0"/>
              <a:t>(6000+)</a:t>
            </a:r>
            <a:r>
              <a:rPr lang="zh-CN" altLang="en-US" strike="sngStrike" dirty="0"/>
              <a:t>，基本无所不包，且有大量比赛真题。缺点是界面和评测系统较为老旧，部分冷门题目找不到题解。</a:t>
            </a:r>
            <a:endParaRPr lang="en-US" altLang="zh-CN" strike="sngStrike" dirty="0"/>
          </a:p>
          <a:p>
            <a:r>
              <a:rPr lang="en-US" altLang="zh-CN" strike="sngStrike" dirty="0">
                <a:hlinkClick r:id="rId2"/>
              </a:rPr>
              <a:t>http://acm.hdu.edu.cn</a:t>
            </a:r>
            <a:r>
              <a:rPr lang="en-US" altLang="zh-CN" strike="sngStrike" dirty="0" smtClean="0">
                <a:hlinkClick r:id="rId2"/>
              </a:rPr>
              <a:t>/</a:t>
            </a:r>
            <a:endParaRPr lang="en-US" altLang="zh-CN" strike="sngStrike" dirty="0" smtClean="0"/>
          </a:p>
          <a:p>
            <a:r>
              <a:rPr lang="en-US" altLang="zh-CN" dirty="0" smtClean="0"/>
              <a:t>HDU</a:t>
            </a:r>
            <a:r>
              <a:rPr lang="zh-CN" altLang="en-US" dirty="0" smtClean="0"/>
              <a:t>倒了，悲</a:t>
            </a:r>
            <a:endParaRPr lang="en-US" altLang="zh-CN" dirty="0"/>
          </a:p>
          <a:p>
            <a:r>
              <a:rPr lang="zh-CN" altLang="en-US" dirty="0"/>
              <a:t>牛客</a:t>
            </a:r>
            <a:r>
              <a:rPr lang="en-US" altLang="zh-CN" dirty="0"/>
              <a:t>OJ</a:t>
            </a:r>
            <a:r>
              <a:rPr lang="zh-CN" altLang="en-US" dirty="0"/>
              <a:t>，拥有先进的评测系统，可以像</a:t>
            </a:r>
            <a:r>
              <a:rPr lang="en-US" altLang="zh-CN" dirty="0"/>
              <a:t>CF</a:t>
            </a:r>
            <a:r>
              <a:rPr lang="zh-CN" altLang="en-US" dirty="0"/>
              <a:t>一样方便地创建模拟比赛，甚至可以重现近一年的</a:t>
            </a:r>
            <a:r>
              <a:rPr lang="en-US" altLang="zh-CN" dirty="0"/>
              <a:t>ICPC</a:t>
            </a:r>
            <a:r>
              <a:rPr lang="zh-CN" altLang="en-US" dirty="0"/>
              <a:t>线上区域赛。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https://ac.nowcoder.com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r>
              <a:rPr lang="zh-CN" altLang="en-US" dirty="0" smtClean="0"/>
              <a:t>力扣</a:t>
            </a:r>
            <a:r>
              <a:rPr lang="en-US" altLang="zh-CN" dirty="0" smtClean="0"/>
              <a:t>OJ</a:t>
            </a:r>
            <a:r>
              <a:rPr lang="zh-CN" altLang="en-US" dirty="0" smtClean="0"/>
              <a:t>，题目比较偏向工作、面试难度，相比较简单。</a:t>
            </a:r>
            <a:endParaRPr lang="en-US" altLang="zh-CN" dirty="0" smtClean="0"/>
          </a:p>
          <a:p>
            <a:r>
              <a:rPr lang="en-US" altLang="zh-CN" dirty="0">
                <a:hlinkClick r:id="rId4"/>
              </a:rPr>
              <a:t>https://leetcode-cn.com</a:t>
            </a:r>
            <a:r>
              <a:rPr lang="en-US" altLang="zh-CN" dirty="0" smtClean="0">
                <a:hlinkClick r:id="rId4"/>
              </a:rPr>
              <a:t>/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1320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71AB2-E90A-4B28-954F-5EB7F8F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萌新疑问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B199D-F904-473E-8FF9-526C3FF8A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 OI</a:t>
            </a:r>
            <a:r>
              <a:rPr lang="zh-CN" altLang="en-US" dirty="0"/>
              <a:t>？</a:t>
            </a:r>
            <a:r>
              <a:rPr lang="en-US" altLang="zh-CN" dirty="0"/>
              <a:t>ICPC</a:t>
            </a:r>
            <a:r>
              <a:rPr lang="zh-CN" altLang="en-US" dirty="0"/>
              <a:t>？</a:t>
            </a:r>
            <a:r>
              <a:rPr lang="en-US" altLang="zh-CN" dirty="0"/>
              <a:t>ACM</a:t>
            </a:r>
            <a:r>
              <a:rPr lang="zh-CN" altLang="en-US" dirty="0"/>
              <a:t>？</a:t>
            </a:r>
            <a:r>
              <a:rPr lang="en-US" altLang="zh-CN" dirty="0"/>
              <a:t>CCPC</a:t>
            </a:r>
            <a:r>
              <a:rPr lang="zh-CN" altLang="en-US" dirty="0"/>
              <a:t>？这都是些啥？</a:t>
            </a:r>
            <a:endParaRPr lang="en-US" altLang="zh-CN" dirty="0"/>
          </a:p>
          <a:p>
            <a:r>
              <a:rPr lang="en-US" altLang="zh-CN" dirty="0"/>
              <a:t>2.  </a:t>
            </a:r>
            <a:r>
              <a:rPr lang="zh-CN" altLang="en-US" dirty="0"/>
              <a:t>你们这是个什么比赛呀？是不是比谁更会修电脑啊？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 我啥都不会啊！我好菜啊！</a:t>
            </a:r>
            <a:endParaRPr lang="en-US" altLang="zh-CN" dirty="0"/>
          </a:p>
          <a:p>
            <a:r>
              <a:rPr lang="en-US" altLang="zh-CN" dirty="0"/>
              <a:t>4.  </a:t>
            </a:r>
            <a:r>
              <a:rPr lang="zh-CN" altLang="en-US" dirty="0"/>
              <a:t>寒假集训又是个啥啊？</a:t>
            </a:r>
            <a:endParaRPr lang="en-US" altLang="zh-CN" dirty="0"/>
          </a:p>
          <a:p>
            <a:r>
              <a:rPr lang="en-US" altLang="zh-CN" dirty="0"/>
              <a:t>5.  </a:t>
            </a:r>
            <a:r>
              <a:rPr lang="zh-CN" altLang="en-US" dirty="0"/>
              <a:t>搞竞赛累不累啊？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547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8C4BA-A8C8-48A8-80B3-AAA8DCBCD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训练、比赛经验</a:t>
            </a:r>
            <a:r>
              <a:rPr lang="zh-CN" altLang="en-US" dirty="0" smtClean="0"/>
              <a:t>分享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8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“金牌讲师”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接下来要介绍的是我在</a:t>
            </a:r>
            <a:r>
              <a:rPr lang="en-US" altLang="zh-CN" dirty="0" smtClean="0"/>
              <a:t>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ICPC</a:t>
            </a:r>
            <a:r>
              <a:rPr lang="zh-CN" altLang="en-US" dirty="0" smtClean="0"/>
              <a:t>比赛生涯中，总结出的一些训练、比赛的经验。</a:t>
            </a:r>
            <a:endParaRPr lang="en-US" altLang="zh-CN" dirty="0" smtClean="0"/>
          </a:p>
          <a:p>
            <a:r>
              <a:rPr lang="zh-CN" altLang="en-US" dirty="0" smtClean="0"/>
              <a:t>由于个人水平所限，这些经验不能覆盖到所有方面，也不一定适合所有人，只是希望给大家一些启发。</a:t>
            </a:r>
            <a:endParaRPr lang="en-US" altLang="zh-CN" dirty="0" smtClean="0"/>
          </a:p>
          <a:p>
            <a:r>
              <a:rPr lang="zh-CN" altLang="en-US" dirty="0"/>
              <a:t>纸上得来终觉</a:t>
            </a:r>
            <a:r>
              <a:rPr lang="zh-CN" altLang="en-US" dirty="0" smtClean="0"/>
              <a:t>浅，真正适用的经验需要大家在练习、比赛中自己去总结。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96" y="4884194"/>
            <a:ext cx="2155604" cy="19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6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Part 1: </a:t>
            </a:r>
            <a:r>
              <a:rPr lang="zh-CN" altLang="en-US" cap="none" dirty="0" smtClean="0"/>
              <a:t>组队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ICPC</a:t>
            </a:r>
            <a:r>
              <a:rPr lang="zh-CN" altLang="en-US" dirty="0" smtClean="0"/>
              <a:t>是一个“三人成行”的比赛，想要参赛，首先要找到志同道合的伙伴，组建队伍。</a:t>
            </a:r>
            <a:endParaRPr lang="en-US" altLang="zh-CN" dirty="0" smtClean="0"/>
          </a:p>
          <a:p>
            <a:r>
              <a:rPr lang="zh-CN" altLang="en-US" dirty="0" smtClean="0"/>
              <a:t>个人建议优先选择竞赛水平、期望目标都相近的同学作为队友。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4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Part 2: </a:t>
            </a:r>
            <a:r>
              <a:rPr lang="zh-CN" altLang="en-US" cap="none" dirty="0" smtClean="0"/>
              <a:t>训练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组好队伍后，接下来就是在平时进行训练，提升自己的水平。</a:t>
            </a:r>
            <a:endParaRPr lang="en-US" altLang="zh-CN" dirty="0" smtClean="0"/>
          </a:p>
          <a:p>
            <a:r>
              <a:rPr lang="zh-CN" altLang="en-US" dirty="0" smtClean="0"/>
              <a:t>首先，根据自己和队伍的水平，确定学习的方向。</a:t>
            </a:r>
            <a:endParaRPr lang="en-US" altLang="zh-CN" dirty="0" smtClean="0"/>
          </a:p>
          <a:p>
            <a:r>
              <a:rPr lang="zh-CN" altLang="en-US" dirty="0" smtClean="0"/>
              <a:t>在平时，需要大量刷题练习，学习新的算法、熟悉已学过的算法。</a:t>
            </a:r>
            <a:endParaRPr lang="en-US" altLang="zh-CN" dirty="0" smtClean="0"/>
          </a:p>
          <a:p>
            <a:r>
              <a:rPr lang="zh-CN" altLang="en-US" dirty="0" smtClean="0"/>
              <a:t>定期参加线上比赛、模拟赛，总结经验。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2380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 smtClean="0"/>
              <a:t>学习新算法的一些建议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学好一个算法，需要在足够练习量的基础上，理解它的关键思想；同时还要关注用到这个算法的题目的特点。</a:t>
            </a:r>
            <a:endParaRPr lang="en-US" altLang="zh-CN" dirty="0" smtClean="0"/>
          </a:p>
          <a:p>
            <a:r>
              <a:rPr lang="zh-CN" altLang="en-US" dirty="0" smtClean="0"/>
              <a:t>即使</a:t>
            </a:r>
            <a:r>
              <a:rPr lang="en-US" altLang="zh-CN" dirty="0" smtClean="0"/>
              <a:t>ICPC</a:t>
            </a:r>
            <a:r>
              <a:rPr lang="zh-CN" altLang="en-US" dirty="0" smtClean="0"/>
              <a:t>竞赛中可以使用模板，但平时也应该做到不依靠模板写出算法的核心内容。</a:t>
            </a:r>
            <a:endParaRPr lang="en-US" altLang="zh-CN" dirty="0" smtClean="0"/>
          </a:p>
          <a:p>
            <a:r>
              <a:rPr lang="zh-CN" altLang="en-US" dirty="0"/>
              <a:t>不</a:t>
            </a:r>
            <a:r>
              <a:rPr lang="zh-CN" altLang="en-US" dirty="0" smtClean="0"/>
              <a:t>建议钻研特别复杂、偏门的算法或数据结构，出现的概率很小，出了题大概率也还是做不出来，浪费时间。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003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模拟赛的作用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检验平时学习效果</a:t>
            </a:r>
            <a:endParaRPr lang="en-US" altLang="zh-CN" dirty="0" smtClean="0"/>
          </a:p>
          <a:p>
            <a:r>
              <a:rPr lang="zh-CN" altLang="en-US" dirty="0"/>
              <a:t>磨合</a:t>
            </a:r>
            <a:r>
              <a:rPr lang="zh-CN" altLang="en-US" dirty="0" smtClean="0"/>
              <a:t>队伍，找到队员之间最佳的协作方式</a:t>
            </a:r>
            <a:endParaRPr lang="en-US" altLang="zh-CN" dirty="0" smtClean="0"/>
          </a:p>
          <a:p>
            <a:r>
              <a:rPr lang="zh-CN" altLang="en-US" dirty="0" smtClean="0"/>
              <a:t>赛后补题，举一反三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21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37947-462A-4CDC-8376-01478B78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Part3: </a:t>
            </a:r>
            <a:r>
              <a:rPr lang="zh-CN" altLang="en-US" cap="none" dirty="0" smtClean="0"/>
              <a:t>比赛</a:t>
            </a:r>
            <a:r>
              <a:rPr lang="zh-CN" altLang="en-US" dirty="0" smtClean="0"/>
              <a:t>中</a:t>
            </a:r>
            <a:r>
              <a:rPr lang="zh-CN" altLang="en-US" dirty="0"/>
              <a:t>的团队合作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46ED5-7899-4113-BEF1-9A17DB61C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ICPC</a:t>
            </a:r>
            <a:r>
              <a:rPr lang="zh-CN" altLang="en-US" dirty="0"/>
              <a:t>是</a:t>
            </a:r>
            <a:r>
              <a:rPr lang="en-US" altLang="zh-CN" dirty="0"/>
              <a:t>3</a:t>
            </a:r>
            <a:r>
              <a:rPr lang="zh-CN" altLang="en-US" dirty="0"/>
              <a:t>个人共用</a:t>
            </a:r>
            <a:r>
              <a:rPr lang="en-US" altLang="zh-CN" dirty="0"/>
              <a:t>1</a:t>
            </a:r>
            <a:r>
              <a:rPr lang="zh-CN" altLang="en-US" dirty="0"/>
              <a:t>台电脑，编写代码解题的比赛。因此，</a:t>
            </a:r>
            <a:r>
              <a:rPr lang="en-US" altLang="zh-CN" dirty="0"/>
              <a:t>3</a:t>
            </a:r>
            <a:r>
              <a:rPr lang="zh-CN" altLang="en-US" dirty="0"/>
              <a:t>个人之间的配合、解题策略就尤为重要。</a:t>
            </a:r>
            <a:endParaRPr lang="en-US" altLang="zh-CN" dirty="0"/>
          </a:p>
          <a:p>
            <a:r>
              <a:rPr lang="zh-CN" altLang="en-US" dirty="0"/>
              <a:t>良好的团队协作让</a:t>
            </a:r>
            <a:r>
              <a:rPr lang="en-US" altLang="zh-CN" dirty="0"/>
              <a:t>3</a:t>
            </a:r>
            <a:r>
              <a:rPr lang="zh-CN" altLang="en-US" dirty="0"/>
              <a:t>个人之间可以取长补短，实现超出单人水平的发挥，“三个臭皮匠赛过诸葛亮”甚至是“三</a:t>
            </a:r>
            <a:r>
              <a:rPr lang="zh-CN" altLang="en-US" dirty="0" smtClean="0"/>
              <a:t>个（人）顶俩（队）”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3</a:t>
            </a:r>
            <a:r>
              <a:rPr lang="zh-CN" altLang="en-US" dirty="0"/>
              <a:t>人之间缺乏默契，配合生疏，则往往造成</a:t>
            </a:r>
            <a:r>
              <a:rPr lang="en-US" altLang="zh-CN" dirty="0"/>
              <a:t>1+1+1&lt;1</a:t>
            </a:r>
            <a:r>
              <a:rPr lang="zh-CN" altLang="en-US" dirty="0"/>
              <a:t>的翻车惨案。</a:t>
            </a:r>
          </a:p>
        </p:txBody>
      </p:sp>
    </p:spTree>
    <p:extLst>
      <p:ext uri="{BB962C8B-B14F-4D97-AF65-F5344CB8AC3E}">
        <p14:creationId xmlns:p14="http://schemas.microsoft.com/office/powerpoint/2010/main" val="2519870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D9D4F-DEAC-4B5A-8335-A8B1D24A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Part3: </a:t>
            </a:r>
            <a:r>
              <a:rPr lang="zh-CN" altLang="en-US" cap="none" dirty="0"/>
              <a:t>比赛</a:t>
            </a:r>
            <a:r>
              <a:rPr lang="zh-CN" altLang="en-US" dirty="0"/>
              <a:t>中的团队合作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140520-518F-4081-8388-FFCCD246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正如</a:t>
            </a:r>
            <a:r>
              <a:rPr lang="en-US" altLang="zh-CN" dirty="0" err="1"/>
              <a:t>moba</a:t>
            </a:r>
            <a:r>
              <a:rPr lang="zh-CN" altLang="en-US" dirty="0"/>
              <a:t>类游戏有刺客、坦克、法师、</a:t>
            </a:r>
            <a:r>
              <a:rPr lang="en-US" altLang="zh-CN" dirty="0" err="1"/>
              <a:t>adc</a:t>
            </a:r>
            <a:r>
              <a:rPr lang="zh-CN" altLang="en-US" dirty="0"/>
              <a:t>、辅助等角色分工一样，</a:t>
            </a:r>
            <a:r>
              <a:rPr lang="en-US" altLang="zh-CN" dirty="0"/>
              <a:t>ICPC</a:t>
            </a:r>
            <a:r>
              <a:rPr lang="zh-CN" altLang="en-US" dirty="0"/>
              <a:t>比赛中，</a:t>
            </a:r>
            <a:r>
              <a:rPr lang="en-US" altLang="zh-CN" dirty="0"/>
              <a:t>3</a:t>
            </a:r>
            <a:r>
              <a:rPr lang="zh-CN" altLang="en-US" dirty="0"/>
              <a:t>名队员也应该要有明确的任务定位，这样才能在仅有</a:t>
            </a:r>
            <a:r>
              <a:rPr lang="en-US" altLang="zh-CN" dirty="0"/>
              <a:t>1</a:t>
            </a:r>
            <a:r>
              <a:rPr lang="zh-CN" altLang="en-US" dirty="0"/>
              <a:t>台电脑的情况下，将做题效率最大化。</a:t>
            </a:r>
            <a:endParaRPr lang="en-US" altLang="zh-CN" dirty="0"/>
          </a:p>
          <a:p>
            <a:r>
              <a:rPr lang="zh-CN" altLang="en-US" dirty="0"/>
              <a:t>一种可行的分工是，队伍中分配</a:t>
            </a:r>
            <a:r>
              <a:rPr lang="en-US" altLang="zh-CN" dirty="0"/>
              <a:t>2</a:t>
            </a:r>
            <a:r>
              <a:rPr lang="zh-CN" altLang="en-US" dirty="0"/>
              <a:t>名主代码手，轮流上机进行大部分的代码编写。剩下</a:t>
            </a:r>
            <a:r>
              <a:rPr lang="en-US" altLang="zh-CN" dirty="0"/>
              <a:t>1</a:t>
            </a:r>
            <a:r>
              <a:rPr lang="zh-CN" altLang="en-US" dirty="0"/>
              <a:t>名成员主要提供题目简化题意与思路，并与空闲的代码手进行交流讨论，同时也承担静态查错的工作。</a:t>
            </a:r>
            <a:endParaRPr lang="en-US" altLang="zh-CN" dirty="0"/>
          </a:p>
          <a:p>
            <a:r>
              <a:rPr lang="zh-CN" altLang="en-US" dirty="0"/>
              <a:t>如果找到了稳定的长期队友，也可以在各自擅长的知识点方面进行分工。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7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AFECA-893A-4706-9FE4-26910DD4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高效使用模板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877875-37B0-4758-A294-AACDED816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</a:t>
            </a:r>
            <a:r>
              <a:rPr lang="en-US" altLang="zh-CN" dirty="0"/>
              <a:t>ICPC</a:t>
            </a:r>
            <a:r>
              <a:rPr lang="zh-CN" altLang="en-US" dirty="0"/>
              <a:t>竞赛是可以携带纸质资料进入赛场的，因此大家都会印一些算法、数据结构的代码供比赛时直接使用，俗称板子。</a:t>
            </a:r>
            <a:endParaRPr lang="en-US" altLang="zh-CN" dirty="0"/>
          </a:p>
          <a:p>
            <a:r>
              <a:rPr lang="zh-CN" altLang="en-US" dirty="0"/>
              <a:t>但有了模板，也要在平时对上面的算法多加练习，熟悉板子上算法的使用方法，检查其中有无错漏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512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26499-B5C5-42B6-B425-A6A7DBE0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开题策略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909688-2539-49DC-A82F-A21474E7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在比赛开始时，最佳的策略是</a:t>
            </a:r>
            <a:r>
              <a:rPr lang="en-US" altLang="zh-CN" dirty="0"/>
              <a:t>3</a:t>
            </a:r>
            <a:r>
              <a:rPr lang="zh-CN" altLang="en-US" dirty="0"/>
              <a:t>个人分头寻找签到题。注意排行榜上强队的过题情况，进行跟榜。</a:t>
            </a:r>
            <a:endParaRPr lang="en-US" altLang="zh-CN" dirty="0"/>
          </a:p>
          <a:p>
            <a:r>
              <a:rPr lang="zh-CN" altLang="en-US" dirty="0"/>
              <a:t>比赛中期，对中档题互相交流题意与做法，</a:t>
            </a:r>
            <a:r>
              <a:rPr lang="en-US" altLang="zh-CN" dirty="0"/>
              <a:t>1</a:t>
            </a:r>
            <a:r>
              <a:rPr lang="zh-CN" altLang="en-US" dirty="0"/>
              <a:t>名成员上机写代码时，其他</a:t>
            </a:r>
            <a:r>
              <a:rPr lang="en-US" altLang="zh-CN" dirty="0"/>
              <a:t>2</a:t>
            </a:r>
            <a:r>
              <a:rPr lang="zh-CN" altLang="en-US" dirty="0" smtClean="0"/>
              <a:t>人思考</a:t>
            </a:r>
            <a:r>
              <a:rPr lang="zh-CN" altLang="en-US" dirty="0"/>
              <a:t>其他题做法。</a:t>
            </a:r>
            <a:endParaRPr lang="en-US" altLang="zh-CN" dirty="0"/>
          </a:p>
          <a:p>
            <a:r>
              <a:rPr lang="zh-CN" altLang="en-US" dirty="0"/>
              <a:t>比赛后期，选择一个通过希望最大的难题，</a:t>
            </a:r>
            <a:r>
              <a:rPr lang="en-US" altLang="zh-CN" dirty="0"/>
              <a:t>3</a:t>
            </a:r>
            <a:r>
              <a:rPr lang="zh-CN" altLang="en-US" dirty="0"/>
              <a:t>人一起思考解法，争取通过。</a:t>
            </a:r>
          </a:p>
        </p:txBody>
      </p:sp>
    </p:spTree>
    <p:extLst>
      <p:ext uri="{BB962C8B-B14F-4D97-AF65-F5344CB8AC3E}">
        <p14:creationId xmlns:p14="http://schemas.microsoft.com/office/powerpoint/2010/main" val="132613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A9247-1B78-478A-BAA4-D4B34669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ACM</a:t>
            </a:r>
            <a:r>
              <a:rPr lang="zh-CN" altLang="en-US" dirty="0"/>
              <a:t>？</a:t>
            </a:r>
            <a:r>
              <a:rPr lang="en-US" altLang="zh-CN" dirty="0"/>
              <a:t>ICPC</a:t>
            </a:r>
            <a:r>
              <a:rPr lang="zh-CN" altLang="en-US" dirty="0"/>
              <a:t>？</a:t>
            </a:r>
            <a:r>
              <a:rPr lang="en-US" altLang="zh-CN" dirty="0"/>
              <a:t>CCPC</a:t>
            </a:r>
            <a:r>
              <a:rPr lang="zh-CN" altLang="en-US" dirty="0"/>
              <a:t>？傻傻分不清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251E1A-33E9-4C1C-B5E9-5AA80700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ICPC</a:t>
            </a:r>
            <a:r>
              <a:rPr lang="zh-CN" altLang="en-US" dirty="0"/>
              <a:t>是“国际大学生程序设计竞赛”（</a:t>
            </a:r>
            <a:r>
              <a:rPr lang="en-US" altLang="zh-CN" dirty="0"/>
              <a:t>International Collegiate Programing Contest</a:t>
            </a:r>
            <a:r>
              <a:rPr lang="zh-CN" altLang="en-US" dirty="0"/>
              <a:t>）的缩写，是我们今天讨论的比赛的真实名字。</a:t>
            </a:r>
            <a:endParaRPr lang="en-US" altLang="zh-CN" dirty="0"/>
          </a:p>
          <a:p>
            <a:r>
              <a:rPr lang="en-US" altLang="zh-CN" dirty="0"/>
              <a:t>ACM</a:t>
            </a:r>
            <a:r>
              <a:rPr lang="zh-CN" altLang="en-US" dirty="0"/>
              <a:t>是“国际计算机协会”（</a:t>
            </a:r>
            <a:r>
              <a:rPr lang="en-US" altLang="zh-CN" dirty="0"/>
              <a:t>Association for Computing Machinery</a:t>
            </a:r>
            <a:r>
              <a:rPr lang="zh-CN" altLang="en-US" dirty="0"/>
              <a:t>）的缩写，曾经是</a:t>
            </a:r>
            <a:r>
              <a:rPr lang="en-US" altLang="zh-CN" dirty="0"/>
              <a:t>ICPC</a:t>
            </a:r>
            <a:r>
              <a:rPr lang="zh-CN" altLang="en-US" dirty="0"/>
              <a:t>竞赛的系列赞助，但如今已不再赞助</a:t>
            </a:r>
            <a:r>
              <a:rPr lang="en-US" altLang="zh-CN" dirty="0"/>
              <a:t>ICPC</a:t>
            </a:r>
            <a:r>
              <a:rPr lang="zh-CN" altLang="en-US" dirty="0"/>
              <a:t>系列竞赛。</a:t>
            </a:r>
            <a:endParaRPr lang="en-US" altLang="zh-CN" dirty="0"/>
          </a:p>
          <a:p>
            <a:r>
              <a:rPr lang="en-US" altLang="zh-CN" dirty="0"/>
              <a:t>CCPC</a:t>
            </a:r>
            <a:r>
              <a:rPr lang="zh-CN" altLang="en-US" dirty="0"/>
              <a:t>是“中国大学生程序设计竞赛”（</a:t>
            </a:r>
            <a:r>
              <a:rPr lang="en-US" altLang="zh-CN" dirty="0"/>
              <a:t>China Collegiate Programing Contest</a:t>
            </a:r>
            <a:r>
              <a:rPr lang="zh-CN" altLang="en-US" dirty="0"/>
              <a:t>）的缩写，顾名思义，是是由中国大学生程序设计竞赛协会主办的国家级竞赛。</a:t>
            </a:r>
            <a:endParaRPr lang="en-US" altLang="zh-CN" dirty="0"/>
          </a:p>
          <a:p>
            <a:r>
              <a:rPr lang="en-US" altLang="zh-CN" dirty="0"/>
              <a:t>ICPC</a:t>
            </a:r>
            <a:r>
              <a:rPr lang="zh-CN" altLang="en-US" dirty="0"/>
              <a:t>与</a:t>
            </a:r>
            <a:r>
              <a:rPr lang="en-US" altLang="zh-CN" dirty="0"/>
              <a:t>CCPC</a:t>
            </a:r>
            <a:r>
              <a:rPr lang="zh-CN" altLang="en-US" dirty="0"/>
              <a:t>，包括高中阶段的信息学竞赛（</a:t>
            </a:r>
            <a:r>
              <a:rPr lang="en-US" altLang="zh-CN" dirty="0"/>
              <a:t>NOIP</a:t>
            </a:r>
            <a:r>
              <a:rPr lang="zh-CN" altLang="en-US" dirty="0"/>
              <a:t>，</a:t>
            </a:r>
            <a:r>
              <a:rPr lang="en-US" altLang="zh-CN" dirty="0"/>
              <a:t>NOI</a:t>
            </a:r>
            <a:r>
              <a:rPr lang="zh-CN" altLang="en-US" dirty="0"/>
              <a:t>，现已改名为</a:t>
            </a:r>
            <a:r>
              <a:rPr lang="en-US" altLang="zh-CN" dirty="0"/>
              <a:t>CSP-S/CSP-J</a:t>
            </a:r>
            <a:r>
              <a:rPr lang="zh-CN" altLang="en-US" dirty="0"/>
              <a:t>），统称程序设计类竞赛（或算法竞赛）</a:t>
            </a:r>
          </a:p>
        </p:txBody>
      </p:sp>
    </p:spTree>
    <p:extLst>
      <p:ext uri="{BB962C8B-B14F-4D97-AF65-F5344CB8AC3E}">
        <p14:creationId xmlns:p14="http://schemas.microsoft.com/office/powerpoint/2010/main" val="2281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26499-B5C5-42B6-B425-A6A7DBE0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开题策略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909688-2539-49DC-A82F-A21474E7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到了比赛中后期，如果一道题只有极少的强队</a:t>
            </a:r>
            <a:r>
              <a:rPr lang="en-US" altLang="zh-CN" dirty="0" smtClean="0"/>
              <a:t>AC</a:t>
            </a:r>
            <a:r>
              <a:rPr lang="zh-CN" altLang="en-US" dirty="0" smtClean="0"/>
              <a:t>了，或者通过率奇低，即使你有一定思路，也建议先观望。这道题可能实际难度非常高，或者思路非常复杂。</a:t>
            </a:r>
            <a:endParaRPr lang="en-US" altLang="zh-CN" dirty="0" smtClean="0"/>
          </a:p>
          <a:p>
            <a:r>
              <a:rPr lang="zh-CN" altLang="en-US" dirty="0" smtClean="0"/>
              <a:t>如果前面通过人数很多的题还卡着，建议与队友交流，优先思考、调试。这种情况下，个人不推荐去强攻通过人数更少的难题，一旦翻车损失惨重。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461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7B688-5711-407D-B807-C6F9B920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</a:t>
            </a:r>
            <a:r>
              <a:rPr lang="en-US" altLang="zh-CN" dirty="0" smtClean="0"/>
              <a:t>WA</a:t>
            </a:r>
            <a:r>
              <a:rPr lang="zh-CN" altLang="en-US" dirty="0" smtClean="0"/>
              <a:t>飞了，怎么办？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5A3251-E3DD-437D-9A4B-7E0A947B7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对于竞赛选手来说，遇到反复</a:t>
            </a:r>
            <a:r>
              <a:rPr lang="en-US" altLang="zh-CN" dirty="0"/>
              <a:t>WA/TLE</a:t>
            </a:r>
            <a:r>
              <a:rPr lang="zh-CN" altLang="en-US" dirty="0"/>
              <a:t>的情况基本是家常便饭了。</a:t>
            </a:r>
            <a:endParaRPr lang="en-US" altLang="zh-CN" dirty="0"/>
          </a:p>
          <a:p>
            <a:r>
              <a:rPr lang="zh-CN" altLang="en-US" dirty="0"/>
              <a:t>当一个题目提交没能</a:t>
            </a:r>
            <a:r>
              <a:rPr lang="en-US" altLang="zh-CN" dirty="0"/>
              <a:t>AC</a:t>
            </a:r>
            <a:r>
              <a:rPr lang="zh-CN" altLang="en-US" dirty="0"/>
              <a:t>时，应当做的是冷静寻找不通过的原因，与队友交流，查找代码编写或者是思路上的</a:t>
            </a:r>
            <a:r>
              <a:rPr lang="en-US" altLang="zh-CN" dirty="0"/>
              <a:t>bug</a:t>
            </a:r>
            <a:r>
              <a:rPr lang="zh-CN" altLang="en-US" dirty="0"/>
              <a:t>。确定了一些可能的原因后，再仔细修改代码提交。</a:t>
            </a:r>
            <a:endParaRPr lang="en-US" altLang="zh-CN" dirty="0"/>
          </a:p>
          <a:p>
            <a:r>
              <a:rPr lang="zh-CN" altLang="en-US" dirty="0"/>
              <a:t>不要随便改一下就交了，那样很可能只是浪费了一发罚时，除非比赛快结束了。</a:t>
            </a:r>
            <a:endParaRPr lang="en-US" altLang="zh-CN" dirty="0"/>
          </a:p>
          <a:p>
            <a:r>
              <a:rPr lang="zh-CN" altLang="en-US" dirty="0"/>
              <a:t>切忌搞队友心态。</a:t>
            </a:r>
          </a:p>
        </p:txBody>
      </p:sp>
    </p:spTree>
    <p:extLst>
      <p:ext uri="{BB962C8B-B14F-4D97-AF65-F5344CB8AC3E}">
        <p14:creationId xmlns:p14="http://schemas.microsoft.com/office/powerpoint/2010/main" val="4854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查错方法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检查常见的易出错细节：数组范围开小、爆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/long </a:t>
            </a:r>
            <a:r>
              <a:rPr lang="en-US" altLang="zh-CN" dirty="0" err="1" smtClean="0"/>
              <a:t>long</a:t>
            </a:r>
            <a:r>
              <a:rPr lang="zh-CN" altLang="en-US" dirty="0" smtClean="0"/>
              <a:t>、多组数据没完全清空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/>
              <a:t>跟</a:t>
            </a:r>
            <a:r>
              <a:rPr lang="zh-CN" altLang="en-US" dirty="0" smtClean="0"/>
              <a:t>队友重新阅读题面：是不是看错了题意、条件？做法有没有假？</a:t>
            </a:r>
            <a:endParaRPr lang="en-US" altLang="zh-CN" dirty="0" smtClean="0"/>
          </a:p>
          <a:p>
            <a:r>
              <a:rPr lang="zh-CN" altLang="en-US" dirty="0" smtClean="0"/>
              <a:t>构造边界情况数据、写数据生成器对拍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337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顽 强 拼 搏 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8431"/>
            <a:ext cx="6203218" cy="4343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3195"/>
            <a:ext cx="7940728" cy="4191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5" y="5349844"/>
            <a:ext cx="6088908" cy="403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919" y="5349844"/>
            <a:ext cx="472481" cy="4038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488" y="2844524"/>
            <a:ext cx="457240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60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8C4BA-A8C8-48A8-80B3-AAA8DCBCD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集训队选拔方案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617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3C4F0-4967-4642-970E-B95FCE6F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集训队选拔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1FDCD-301F-404D-BB15-0FCA9E14C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正式的集训队选拔将在暑假期间进行，因此想加入集训队的同学需要在暑假之前组好队伍。</a:t>
            </a:r>
            <a:endParaRPr lang="en-US" altLang="zh-CN" dirty="0"/>
          </a:p>
          <a:p>
            <a:r>
              <a:rPr lang="zh-CN" altLang="en-US" dirty="0"/>
              <a:t>组队最重要的是志同道合，在此基础上可以考虑水平相近，知识点互补等。</a:t>
            </a:r>
          </a:p>
        </p:txBody>
      </p:sp>
    </p:spTree>
    <p:extLst>
      <p:ext uri="{BB962C8B-B14F-4D97-AF65-F5344CB8AC3E}">
        <p14:creationId xmlns:p14="http://schemas.microsoft.com/office/powerpoint/2010/main" val="1249307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11A5C-8B8D-484E-8631-F3BCABE2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集训队选拔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6320E-EEB2-4323-AEBB-3080CDD0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最后，是暑期集训。</a:t>
            </a:r>
            <a:endParaRPr lang="en-US" altLang="zh-CN" dirty="0"/>
          </a:p>
          <a:p>
            <a:r>
              <a:rPr lang="zh-CN" altLang="en-US" dirty="0"/>
              <a:t>暑期集训会以个人赛开场，供参加的同学们进行实力参考，以寻找实力相近的队友（当然，在暑期集训之前就有了一支完整的队伍是最好的）。</a:t>
            </a:r>
            <a:endParaRPr lang="en-US" altLang="zh-CN" dirty="0"/>
          </a:p>
          <a:p>
            <a:r>
              <a:rPr lang="zh-CN" altLang="en-US" dirty="0"/>
              <a:t>随后的集训都以组队形式参加。暑期集训主要以模拟比赛为主，在暑期集训期间，各队伍都必须参加一系列模拟比赛，并将会根据比赛的表现进行排名。排名越靠前的队伍将会获得越多的参赛名额，也更加优先选择赛区。</a:t>
            </a:r>
          </a:p>
        </p:txBody>
      </p:sp>
    </p:spTree>
    <p:extLst>
      <p:ext uri="{BB962C8B-B14F-4D97-AF65-F5344CB8AC3E}">
        <p14:creationId xmlns:p14="http://schemas.microsoft.com/office/powerpoint/2010/main" val="2013814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9E337-9DB2-4BD7-8077-AA04DB99C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集训队选拔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366580-B3DD-41CA-994E-C5FF06E1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8CE977-BF3A-43FD-83CD-93A154FB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08" y="3221970"/>
            <a:ext cx="5982218" cy="24767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5F28CA-1A2F-49BB-A496-6C253925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2" y="2543731"/>
            <a:ext cx="8939035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20A58-296B-4207-B1EC-666ABBBA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集训队选拔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9DCA4-AFB3-45FE-9D23-B2A674D71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B1D032-FDB5-465E-902F-DA04009FF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148"/>
            <a:ext cx="9144000" cy="4642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18D052-0BFF-4D32-B50F-6D8DAF5DE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052"/>
            <a:ext cx="9144000" cy="377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7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D13B9-7FA5-4F90-94D2-A45D3D39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集训队选拔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28E44D-99D0-4323-AE34-9CAE4CECF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22A4AE-3395-4D61-8D33-24ADB6CA9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22"/>
          <a:stretch/>
        </p:blipFill>
        <p:spPr>
          <a:xfrm>
            <a:off x="2556769" y="2437497"/>
            <a:ext cx="4030462" cy="30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5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6822A-BDA6-4FF6-8A8F-D6B0C85B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ACM</a:t>
            </a:r>
            <a:r>
              <a:rPr lang="zh-CN" altLang="en-US" dirty="0"/>
              <a:t>与 </a:t>
            </a:r>
            <a:r>
              <a:rPr lang="en-US" altLang="zh-CN" dirty="0"/>
              <a:t>ICPC</a:t>
            </a:r>
            <a:r>
              <a:rPr lang="zh-CN" altLang="en-US" dirty="0"/>
              <a:t>的关系？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A782D5-4481-4C64-8E20-3A81B54F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此处运用了借代的修辞手法，用竞赛的主要赞助借代了竞赛本身，充分表达了没有钱是万万不能的思想。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409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11A5C-8B8D-484E-8631-F3BCABE2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集训队选拔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6320E-EEB2-4323-AEBB-3080CDD0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在确定赛区之后，就可以进行最后的冲刺性训练了。</a:t>
            </a:r>
            <a:endParaRPr lang="en-US" altLang="zh-CN" dirty="0"/>
          </a:p>
          <a:p>
            <a:r>
              <a:rPr lang="zh-CN" altLang="en-US" dirty="0"/>
              <a:t>建议寻找近年的区域赛真题练手。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最后，参加区域赛，拿什么颜色的牌子，就看各位的本事咯。</a:t>
            </a:r>
          </a:p>
        </p:txBody>
      </p:sp>
    </p:spTree>
    <p:extLst>
      <p:ext uri="{BB962C8B-B14F-4D97-AF65-F5344CB8AC3E}">
        <p14:creationId xmlns:p14="http://schemas.microsoft.com/office/powerpoint/2010/main" val="2056348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11A5C-8B8D-484E-8631-F3BCABE2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一个简短的答疑环节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6320E-EEB2-4323-AEBB-3080CDD0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4211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8C4BA-A8C8-48A8-80B3-AAA8DCBCD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END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3FC198A-46E9-412B-94DB-5B94D8372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21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7BE67-FC2A-435D-B8C7-52274F4A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你们这是个什么比赛呀？</a:t>
            </a:r>
            <a:r>
              <a:rPr lang="zh-CN" altLang="en-US" strike="sngStrike" dirty="0"/>
              <a:t>真是害人不浅啊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8E8F0C-1651-4DB0-B976-7F2FF04D4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比赛以组队形式参加，</a:t>
            </a:r>
            <a:r>
              <a:rPr lang="en-US" altLang="zh-CN" sz="2000" dirty="0"/>
              <a:t>3</a:t>
            </a:r>
            <a:r>
              <a:rPr lang="zh-CN" altLang="en-US" sz="2000" dirty="0"/>
              <a:t>人一队。</a:t>
            </a:r>
            <a:endParaRPr lang="en-US" altLang="zh-CN" sz="2000" dirty="0"/>
          </a:p>
          <a:p>
            <a:r>
              <a:rPr lang="zh-CN" altLang="en-US" sz="2000" dirty="0"/>
              <a:t>比赛时长一般为</a:t>
            </a:r>
            <a:r>
              <a:rPr lang="en-US" altLang="zh-CN" sz="2000" dirty="0"/>
              <a:t>5</a:t>
            </a:r>
            <a:r>
              <a:rPr lang="zh-CN" altLang="en-US" sz="2000" dirty="0"/>
              <a:t>个小时，总共会有</a:t>
            </a:r>
            <a:r>
              <a:rPr lang="en-US" altLang="zh-CN" sz="2000" dirty="0"/>
              <a:t>10-13</a:t>
            </a:r>
            <a:r>
              <a:rPr lang="zh-CN" altLang="en-US" sz="2000" dirty="0"/>
              <a:t>题供各参赛队伍解答，工作量一般很大，只有极少数队伍能全部完成。</a:t>
            </a:r>
            <a:endParaRPr lang="en-US" altLang="zh-CN" sz="2000" dirty="0"/>
          </a:p>
          <a:p>
            <a:r>
              <a:rPr lang="zh-CN" altLang="en-US" sz="2000" dirty="0"/>
              <a:t>试题是纯英文的（什么是国际比赛啊</a:t>
            </a:r>
            <a:r>
              <a:rPr lang="en-US" altLang="zh-CN" sz="2000" dirty="0"/>
              <a:t>~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000" dirty="0"/>
              <a:t>比赛允许选手携带任何纸质书籍，打印的代码，词典。禁止携带</a:t>
            </a:r>
            <a:r>
              <a:rPr lang="en-US" altLang="zh-CN" sz="2000" dirty="0"/>
              <a:t>U</a:t>
            </a:r>
            <a:r>
              <a:rPr lang="zh-CN" altLang="en-US" sz="2000" dirty="0"/>
              <a:t>盘，手机等电子产品与通讯工具，一般也不允许携带键盘，鼠标等外设。</a:t>
            </a:r>
          </a:p>
        </p:txBody>
      </p:sp>
    </p:spTree>
    <p:extLst>
      <p:ext uri="{BB962C8B-B14F-4D97-AF65-F5344CB8AC3E}">
        <p14:creationId xmlns:p14="http://schemas.microsoft.com/office/powerpoint/2010/main" val="117866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7BE67-FC2A-435D-B8C7-52274F4A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你们这是个什么比赛呀？</a:t>
            </a:r>
            <a:r>
              <a:rPr lang="zh-CN" altLang="en-US" strike="sngStrike" dirty="0"/>
              <a:t>真是害人不浅啊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8E8F0C-1651-4DB0-B976-7F2FF04D4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队内合作，上机写程序，将自己写好的代码提交给在线评测系统，让在线评测系统进行评测后当场返回结果。比赛时选手可以随时查看实时排名。</a:t>
            </a:r>
            <a:endParaRPr lang="en-US" altLang="zh-CN" sz="2400" dirty="0"/>
          </a:p>
          <a:p>
            <a:r>
              <a:rPr lang="zh-CN" altLang="en-US" sz="2400" dirty="0"/>
              <a:t>排名按照选手通过题目数目由高到低排名，如果选手通过题目相同，则按照罚时由低到高的顺序排名。</a:t>
            </a:r>
            <a:endParaRPr lang="en-US" altLang="zh-CN" sz="2400" dirty="0"/>
          </a:p>
          <a:p>
            <a:r>
              <a:rPr lang="zh-CN" altLang="en-US" sz="2400" dirty="0"/>
              <a:t>罚时的计算方式为：你所有通过题目的提交时间之和</a:t>
            </a:r>
            <a:r>
              <a:rPr lang="en-US" altLang="zh-CN" sz="2400" dirty="0"/>
              <a:t>+</a:t>
            </a:r>
            <a:r>
              <a:rPr lang="zh-CN" altLang="en-US" sz="2400" dirty="0"/>
              <a:t>你失败的提交次数*</a:t>
            </a:r>
            <a:r>
              <a:rPr lang="en-US" altLang="zh-CN" sz="2400" dirty="0"/>
              <a:t>20</a:t>
            </a:r>
            <a:r>
              <a:rPr lang="zh-CN" altLang="en-US" sz="2400" dirty="0"/>
              <a:t>分钟</a:t>
            </a:r>
            <a:endParaRPr lang="en-US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99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5883B-5DB5-40E3-AF9D-026B75C3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94680"/>
            <a:ext cx="5937755" cy="59777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教</a:t>
            </a:r>
            <a:r>
              <a:rPr lang="zh-CN" altLang="en-US" dirty="0"/>
              <a:t>你读懂</a:t>
            </a:r>
            <a:r>
              <a:rPr lang="en-US" altLang="zh-CN" dirty="0"/>
              <a:t>ICPC</a:t>
            </a:r>
            <a:r>
              <a:rPr lang="zh-CN" altLang="en-US" dirty="0"/>
              <a:t>榜单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" y="1216469"/>
            <a:ext cx="9126102" cy="3342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" y="4792360"/>
            <a:ext cx="9126102" cy="2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65646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1225</TotalTime>
  <Words>3023</Words>
  <Application>Microsoft Office PowerPoint</Application>
  <PresentationFormat>全屏显示(4:3)</PresentationFormat>
  <Paragraphs>182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8" baseType="lpstr">
      <vt:lpstr>Gill Sans MT</vt:lpstr>
      <vt:lpstr>华文中宋</vt:lpstr>
      <vt:lpstr>Arial</vt:lpstr>
      <vt:lpstr>Arial</vt:lpstr>
      <vt:lpstr>Consolas</vt:lpstr>
      <vt:lpstr>包裹</vt:lpstr>
      <vt:lpstr>ICPC训练指南</vt:lpstr>
      <vt:lpstr>内容板块</vt:lpstr>
      <vt:lpstr>ICPC比赛简介</vt:lpstr>
      <vt:lpstr>萌新疑问</vt:lpstr>
      <vt:lpstr>ACM？ICPC？CCPC？傻傻分不清</vt:lpstr>
      <vt:lpstr>ACM与 ICPC的关系？</vt:lpstr>
      <vt:lpstr>你们这是个什么比赛呀？真是害人不浅啊</vt:lpstr>
      <vt:lpstr>你们这是个什么比赛呀？真是害人不浅啊</vt:lpstr>
      <vt:lpstr>教你读懂ICPC榜单</vt:lpstr>
      <vt:lpstr>那我怎么样才算通过一个题呢？</vt:lpstr>
      <vt:lpstr>还有啥？</vt:lpstr>
      <vt:lpstr>ICPC都有啥比赛啊？</vt:lpstr>
      <vt:lpstr>除了ICPC我还可以参加啥比赛啊？</vt:lpstr>
      <vt:lpstr>除了ICPC我还可以参加啥比赛啊？</vt:lpstr>
      <vt:lpstr>除了ICPC我还可以参加啥比赛啊？</vt:lpstr>
      <vt:lpstr>除了ICPC我还可以参加啥比赛啊？</vt:lpstr>
      <vt:lpstr>ICPC好处都有啥？</vt:lpstr>
      <vt:lpstr>ICPC好处都有啥？</vt:lpstr>
      <vt:lpstr>ICPC好处都有啥？</vt:lpstr>
      <vt:lpstr>学习资源推荐</vt:lpstr>
      <vt:lpstr>萌新疑问：我该如何练习</vt:lpstr>
      <vt:lpstr>如何选择入门书籍？</vt:lpstr>
      <vt:lpstr>如何选择入门书籍？</vt:lpstr>
      <vt:lpstr>OJ推荐</vt:lpstr>
      <vt:lpstr>PowerPoint 演示文稿</vt:lpstr>
      <vt:lpstr>善用搜索功能</vt:lpstr>
      <vt:lpstr>PowerPoint 演示文稿</vt:lpstr>
      <vt:lpstr>PowerPoint 演示文稿</vt:lpstr>
      <vt:lpstr>PowerPoint 演示文稿</vt:lpstr>
      <vt:lpstr>OJ推荐</vt:lpstr>
      <vt:lpstr>PowerPoint 演示文稿</vt:lpstr>
      <vt:lpstr>CF的比赛系统</vt:lpstr>
      <vt:lpstr>CF的比赛系统</vt:lpstr>
      <vt:lpstr>CF的比赛系统</vt:lpstr>
      <vt:lpstr>CF的比赛系统</vt:lpstr>
      <vt:lpstr>CF的个人界面</vt:lpstr>
      <vt:lpstr>CF的个人界面</vt:lpstr>
      <vt:lpstr>CF::Gym</vt:lpstr>
      <vt:lpstr>其他OJ推荐</vt:lpstr>
      <vt:lpstr>训练、比赛经验分享</vt:lpstr>
      <vt:lpstr>“金牌讲师”</vt:lpstr>
      <vt:lpstr>Part 1: 组队</vt:lpstr>
      <vt:lpstr>Part 2: 训练</vt:lpstr>
      <vt:lpstr>学习新算法的一些建议</vt:lpstr>
      <vt:lpstr>模拟赛的作用</vt:lpstr>
      <vt:lpstr>Part3: 比赛中的团队合作</vt:lpstr>
      <vt:lpstr>Part3: 比赛中的团队合作</vt:lpstr>
      <vt:lpstr>高效使用模板</vt:lpstr>
      <vt:lpstr>开题策略</vt:lpstr>
      <vt:lpstr>开题策略</vt:lpstr>
      <vt:lpstr>我WA飞了，怎么办？</vt:lpstr>
      <vt:lpstr>查错方法</vt:lpstr>
      <vt:lpstr>顽 强 拼 搏 奖</vt:lpstr>
      <vt:lpstr>集训队选拔方案</vt:lpstr>
      <vt:lpstr>集训队选拔</vt:lpstr>
      <vt:lpstr>集训队选拔</vt:lpstr>
      <vt:lpstr>集训队选拔</vt:lpstr>
      <vt:lpstr>集训队选拔</vt:lpstr>
      <vt:lpstr>集训队选拔</vt:lpstr>
      <vt:lpstr>集训队选拔</vt:lpstr>
      <vt:lpstr>一个简短的答疑环节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ICPC是什么？它可以吃吗？</dc:title>
  <dc:creator>871895782@qq.com</dc:creator>
  <cp:lastModifiedBy>xyx</cp:lastModifiedBy>
  <cp:revision>73</cp:revision>
  <dcterms:created xsi:type="dcterms:W3CDTF">2019-12-07T12:06:40Z</dcterms:created>
  <dcterms:modified xsi:type="dcterms:W3CDTF">2022-01-17T05:40:49Z</dcterms:modified>
</cp:coreProperties>
</file>